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2" r:id="rId3"/>
    <p:sldId id="272" r:id="rId4"/>
    <p:sldId id="260" r:id="rId5"/>
    <p:sldId id="261" r:id="rId6"/>
    <p:sldId id="269" r:id="rId7"/>
    <p:sldId id="263" r:id="rId8"/>
    <p:sldId id="264" r:id="rId9"/>
    <p:sldId id="257" r:id="rId10"/>
    <p:sldId id="259" r:id="rId11"/>
    <p:sldId id="266" r:id="rId12"/>
    <p:sldId id="267" r:id="rId13"/>
    <p:sldId id="279" r:id="rId14"/>
    <p:sldId id="282" r:id="rId15"/>
    <p:sldId id="265" r:id="rId16"/>
    <p:sldId id="270" r:id="rId17"/>
    <p:sldId id="278" r:id="rId18"/>
    <p:sldId id="280" r:id="rId19"/>
    <p:sldId id="281" r:id="rId20"/>
    <p:sldId id="274" r:id="rId21"/>
    <p:sldId id="275" r:id="rId22"/>
    <p:sldId id="277" r:id="rId23"/>
    <p:sldId id="273" r:id="rId2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F5C11-FAC3-4BE0-90F7-E5E4B239F4D8}" type="datetimeFigureOut">
              <a:rPr lang="en-GB" smtClean="0"/>
              <a:t>10/04/2012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612ED-2F58-49FA-973E-ECCC144233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790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7C7AA-C6B1-4D38-8C5D-880FBC8E75BF}" type="datetimeFigureOut">
              <a:rPr lang="en-GB" smtClean="0"/>
              <a:t>10/04/2012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0ED80-016B-4468-AD26-7D8AF663F5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132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http://www.mtl-cec.org/young-people/learning-resource-unit-5.html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0ED80-016B-4468-AD26-7D8AF663F52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483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http://www.mtl-cec.org/take-action/all-actions.html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0ED80-016B-4468-AD26-7D8AF663F52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787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Dry Riverbed</a:t>
            </a:r>
            <a:r>
              <a:rPr lang="en-GB" b="0" baseline="0" dirty="0" smtClean="0"/>
              <a:t> by Matt and Kim </a:t>
            </a:r>
            <a:r>
              <a:rPr lang="en-GB" b="0" baseline="0" dirty="0" err="1" smtClean="0"/>
              <a:t>Rudge</a:t>
            </a:r>
            <a:r>
              <a:rPr lang="en-GB" b="0" baseline="0" dirty="0" smtClean="0"/>
              <a:t> http://www.flickr.com/photos/mattandkim/94501076/</a:t>
            </a:r>
            <a:endParaRPr lang="en-GB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0ED80-016B-4468-AD26-7D8AF663F52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61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Photo: Angus</a:t>
            </a:r>
            <a:r>
              <a:rPr lang="en-GB" baseline="0" dirty="0" smtClean="0"/>
              <a:t> Willson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0ED80-016B-4468-AD26-7D8AF663F52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153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AE5D-5BD6-41F0-A667-6B1884251509}" type="datetimeFigureOut">
              <a:rPr lang="en-GB" smtClean="0"/>
              <a:t>10/04/2012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49BF-F707-4F84-BA6F-3DA457F10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242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AE5D-5BD6-41F0-A667-6B1884251509}" type="datetimeFigureOut">
              <a:rPr lang="en-GB" smtClean="0"/>
              <a:t>10/04/2012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49BF-F707-4F84-BA6F-3DA457F10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252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AE5D-5BD6-41F0-A667-6B1884251509}" type="datetimeFigureOut">
              <a:rPr lang="en-GB" smtClean="0"/>
              <a:t>10/04/2012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49BF-F707-4F84-BA6F-3DA457F10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855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AE5D-5BD6-41F0-A667-6B1884251509}" type="datetimeFigureOut">
              <a:rPr lang="en-GB" smtClean="0"/>
              <a:t>10/04/2012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49BF-F707-4F84-BA6F-3DA457F10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45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AE5D-5BD6-41F0-A667-6B1884251509}" type="datetimeFigureOut">
              <a:rPr lang="en-GB" smtClean="0"/>
              <a:t>10/04/2012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49BF-F707-4F84-BA6F-3DA457F10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189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AE5D-5BD6-41F0-A667-6B1884251509}" type="datetimeFigureOut">
              <a:rPr lang="en-GB" smtClean="0"/>
              <a:t>10/04/2012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49BF-F707-4F84-BA6F-3DA457F10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378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AE5D-5BD6-41F0-A667-6B1884251509}" type="datetimeFigureOut">
              <a:rPr lang="en-GB" smtClean="0"/>
              <a:t>10/04/2012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49BF-F707-4F84-BA6F-3DA457F10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458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AE5D-5BD6-41F0-A667-6B1884251509}" type="datetimeFigureOut">
              <a:rPr lang="en-GB" smtClean="0"/>
              <a:t>10/04/2012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49BF-F707-4F84-BA6F-3DA457F10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678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AE5D-5BD6-41F0-A667-6B1884251509}" type="datetimeFigureOut">
              <a:rPr lang="en-GB" smtClean="0"/>
              <a:t>10/04/2012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49BF-F707-4F84-BA6F-3DA457F10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361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AE5D-5BD6-41F0-A667-6B1884251509}" type="datetimeFigureOut">
              <a:rPr lang="en-GB" smtClean="0"/>
              <a:t>10/04/2012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49BF-F707-4F84-BA6F-3DA457F10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546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AE5D-5BD6-41F0-A667-6B1884251509}" type="datetimeFigureOut">
              <a:rPr lang="en-GB" smtClean="0"/>
              <a:t>10/04/2012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49BF-F707-4F84-BA6F-3DA457F10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40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DAE5D-5BD6-41F0-A667-6B1884251509}" type="datetimeFigureOut">
              <a:rPr lang="en-GB" smtClean="0"/>
              <a:t>10/04/2012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149BF-F707-4F84-BA6F-3DA457F10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21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8" y="188640"/>
            <a:ext cx="8136904" cy="648664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796" y="1844824"/>
            <a:ext cx="7772400" cy="1470025"/>
          </a:xfrm>
        </p:spPr>
        <p:txBody>
          <a:bodyPr>
            <a:noAutofit/>
          </a:bodyPr>
          <a:lstStyle/>
          <a:p>
            <a:r>
              <a:rPr lang="en-GB" sz="5400" dirty="0" smtClean="0"/>
              <a:t>Connecting young people through climate change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82960"/>
          </a:xfrm>
        </p:spPr>
        <p:txBody>
          <a:bodyPr>
            <a:normAutofit lnSpcReduction="10000"/>
          </a:bodyPr>
          <a:lstStyle/>
          <a:p>
            <a:r>
              <a:rPr lang="en-GB" sz="6300" dirty="0" smtClean="0">
                <a:solidFill>
                  <a:schemeClr val="tx1"/>
                </a:solidFill>
              </a:rPr>
              <a:t>www.mtl-cec.org</a:t>
            </a:r>
            <a:endParaRPr lang="en-GB" sz="6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97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Learning Outcomes: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/>
              <a:t>• </a:t>
            </a:r>
            <a:r>
              <a:rPr lang="en-GB" dirty="0"/>
              <a:t>Students learn more about the impacts of climate change</a:t>
            </a:r>
          </a:p>
          <a:p>
            <a:pPr marL="0" indent="0">
              <a:buNone/>
            </a:pPr>
            <a:r>
              <a:rPr lang="en-GB" dirty="0" smtClean="0"/>
              <a:t>in </a:t>
            </a:r>
            <a:r>
              <a:rPr lang="en-GB" dirty="0"/>
              <a:t>different localities around the world, and what it means</a:t>
            </a:r>
          </a:p>
          <a:p>
            <a:pPr marL="0" indent="0">
              <a:buNone/>
            </a:pPr>
            <a:r>
              <a:rPr lang="en-GB" dirty="0"/>
              <a:t>for people’s livelihoods now and in the future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• Students understand that adults and young people all</a:t>
            </a:r>
          </a:p>
          <a:p>
            <a:pPr marL="0" indent="0">
              <a:buNone/>
            </a:pPr>
            <a:r>
              <a:rPr lang="en-GB" dirty="0"/>
              <a:t>around the world are taking action locally to reduce and</a:t>
            </a:r>
          </a:p>
          <a:p>
            <a:pPr marL="0" indent="0">
              <a:buNone/>
            </a:pPr>
            <a:r>
              <a:rPr lang="en-GB" dirty="0"/>
              <a:t>adapt to the implications of climate change, and learn</a:t>
            </a:r>
          </a:p>
          <a:p>
            <a:pPr marL="0" indent="0">
              <a:buNone/>
            </a:pPr>
            <a:r>
              <a:rPr lang="en-GB" dirty="0"/>
              <a:t>about inspiring examples of such action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• Students begin to explore what the personal implications</a:t>
            </a:r>
          </a:p>
          <a:p>
            <a:pPr marL="0" indent="0">
              <a:buNone/>
            </a:pPr>
            <a:r>
              <a:rPr lang="en-GB" dirty="0"/>
              <a:t>are for them, and what actions they can take to make a</a:t>
            </a:r>
          </a:p>
          <a:p>
            <a:pPr marL="0" indent="0">
              <a:buNone/>
            </a:pPr>
            <a:r>
              <a:rPr lang="en-GB" dirty="0"/>
              <a:t>difference.</a:t>
            </a:r>
          </a:p>
        </p:txBody>
      </p:sp>
    </p:spTree>
    <p:extLst>
      <p:ext uri="{BB962C8B-B14F-4D97-AF65-F5344CB8AC3E}">
        <p14:creationId xmlns:p14="http://schemas.microsoft.com/office/powerpoint/2010/main" val="425052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38124"/>
            <a:ext cx="8229600" cy="1143000"/>
          </a:xfrm>
        </p:spPr>
        <p:txBody>
          <a:bodyPr/>
          <a:lstStyle/>
          <a:p>
            <a:r>
              <a:rPr lang="en-GB" dirty="0" smtClean="0"/>
              <a:t>Impact of actions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81124"/>
            <a:ext cx="6289897" cy="478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28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Extension: two countries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54458"/>
            <a:ext cx="6514298" cy="495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59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07" y="539952"/>
            <a:ext cx="8917089" cy="576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21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25" y="552730"/>
            <a:ext cx="8776955" cy="582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29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y Riverbe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32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 smtClean="0">
                <a:solidFill>
                  <a:schemeClr val="bg1"/>
                </a:solidFill>
              </a:rPr>
              <a:t>When we give pupil’s voice, it is appropriate to help them articulate their knowledge.</a:t>
            </a:r>
            <a:endParaRPr lang="en-GB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9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Online discussion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2572" y="4581128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</a:rPr>
              <a:t>Where’s the geography?</a:t>
            </a:r>
            <a:endParaRPr lang="en-GB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434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illson\Pictures\My Pictures\2011_01_30 Dungeness\IMG_947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12576" y="0"/>
            <a:ext cx="10328076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Online 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Are big, open-ended questions sufficient stimulus for informed </a:t>
            </a:r>
            <a:r>
              <a:rPr lang="en-GB" dirty="0" smtClean="0"/>
              <a:t>debate?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How should it be structured, or semi-structured, to raise the quality of young people’s interaction?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54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Creating a need to know / share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64904"/>
          </a:xfrm>
        </p:spPr>
        <p:txBody>
          <a:bodyPr/>
          <a:lstStyle/>
          <a:p>
            <a:r>
              <a:rPr lang="en-GB" dirty="0" smtClean="0"/>
              <a:t>Stimulus to speculation</a:t>
            </a:r>
          </a:p>
          <a:p>
            <a:r>
              <a:rPr lang="en-GB" dirty="0" smtClean="0"/>
              <a:t>Stance</a:t>
            </a:r>
          </a:p>
          <a:p>
            <a:r>
              <a:rPr lang="en-GB" dirty="0" smtClean="0"/>
              <a:t>Choice</a:t>
            </a:r>
          </a:p>
          <a:p>
            <a:r>
              <a:rPr lang="en-GB" dirty="0" smtClean="0"/>
              <a:t>A motivating outcome</a:t>
            </a:r>
          </a:p>
          <a:p>
            <a:pPr marL="0" indent="0" algn="r">
              <a:buNone/>
            </a:pPr>
            <a:r>
              <a:rPr lang="en-GB" sz="1800" dirty="0" smtClean="0"/>
              <a:t>Margaret Roberts (2006)</a:t>
            </a:r>
            <a:endParaRPr lang="en-GB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941168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1"/>
                </a:solidFill>
              </a:rPr>
              <a:t>How can I create a need to share </a:t>
            </a:r>
          </a:p>
          <a:p>
            <a:r>
              <a:rPr lang="en-GB" sz="3200" dirty="0" smtClean="0">
                <a:solidFill>
                  <a:schemeClr val="accent1"/>
                </a:solidFill>
              </a:rPr>
              <a:t>for my students?</a:t>
            </a:r>
            <a:endParaRPr lang="en-GB" sz="3200" dirty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93523"/>
            <a:ext cx="1872208" cy="23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65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Making sense of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</a:t>
            </a:r>
            <a:r>
              <a:rPr lang="en-GB" dirty="0" smtClean="0"/>
              <a:t>elate new information to existing knowledge</a:t>
            </a:r>
          </a:p>
          <a:p>
            <a:r>
              <a:rPr lang="en-GB" dirty="0"/>
              <a:t>s</a:t>
            </a:r>
            <a:r>
              <a:rPr lang="en-GB" dirty="0" smtClean="0"/>
              <a:t>elect data for themselves (awareness)</a:t>
            </a:r>
          </a:p>
          <a:p>
            <a:r>
              <a:rPr lang="en-GB" dirty="0"/>
              <a:t>d</a:t>
            </a:r>
            <a:r>
              <a:rPr lang="en-GB" dirty="0" smtClean="0"/>
              <a:t>eal with conflicting data</a:t>
            </a:r>
          </a:p>
          <a:p>
            <a:r>
              <a:rPr lang="en-GB" dirty="0"/>
              <a:t>a</a:t>
            </a:r>
            <a:r>
              <a:rPr lang="en-GB" dirty="0" smtClean="0"/>
              <a:t>pply geographical frameworks and concepts to knowledge</a:t>
            </a:r>
          </a:p>
          <a:p>
            <a:r>
              <a:rPr lang="en-GB" dirty="0"/>
              <a:t>t</a:t>
            </a:r>
            <a:r>
              <a:rPr lang="en-GB" dirty="0" smtClean="0"/>
              <a:t>hink for themselves about data (reconstruct)</a:t>
            </a:r>
          </a:p>
          <a:p>
            <a:r>
              <a:rPr lang="en-GB" dirty="0"/>
              <a:t>r</a:t>
            </a:r>
            <a:r>
              <a:rPr lang="en-GB" dirty="0" smtClean="0"/>
              <a:t>eflect critically on what they have learnt</a:t>
            </a:r>
          </a:p>
          <a:p>
            <a:pPr marL="0" indent="0" algn="r">
              <a:buNone/>
            </a:pPr>
            <a:r>
              <a:rPr lang="en-GB" sz="1800" dirty="0"/>
              <a:t>Margaret Roberts (2006</a:t>
            </a:r>
            <a:r>
              <a:rPr lang="en-GB" sz="1800" dirty="0" smtClean="0"/>
              <a:t>)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98867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Why here, in this school?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1"/>
            <a:ext cx="8229600" cy="1224136"/>
          </a:xfrm>
        </p:spPr>
        <p:txBody>
          <a:bodyPr/>
          <a:lstStyle/>
          <a:p>
            <a:r>
              <a:rPr lang="en-GB" dirty="0" smtClean="0"/>
              <a:t>Why </a:t>
            </a:r>
            <a:r>
              <a:rPr lang="en-GB" dirty="0"/>
              <a:t>climate change</a:t>
            </a:r>
            <a:r>
              <a:rPr lang="en-GB" dirty="0" smtClean="0"/>
              <a:t>?</a:t>
            </a:r>
          </a:p>
          <a:p>
            <a:r>
              <a:rPr lang="en-GB" dirty="0" smtClean="0"/>
              <a:t>Why ‘youth debate’?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3284984"/>
            <a:ext cx="76328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Connecting young people </a:t>
            </a:r>
            <a:r>
              <a:rPr lang="en-GB" sz="2400" b="1" dirty="0" smtClean="0"/>
              <a:t>through </a:t>
            </a:r>
            <a:r>
              <a:rPr lang="en-GB" sz="2400" b="1" dirty="0"/>
              <a:t>climate </a:t>
            </a:r>
            <a:r>
              <a:rPr lang="en-GB" sz="2400" b="1" dirty="0" smtClean="0"/>
              <a:t>change</a:t>
            </a:r>
          </a:p>
          <a:p>
            <a:endParaRPr lang="en-GB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Engage </a:t>
            </a:r>
            <a:r>
              <a:rPr lang="en-GB" sz="2400" dirty="0"/>
              <a:t>with injustices of climate change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/>
              <a:t>Connect with other students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/>
              <a:t>Relate to sustainability, poverty, development and </a:t>
            </a:r>
            <a:r>
              <a:rPr lang="en-GB" sz="2400" dirty="0" smtClean="0"/>
              <a:t>justice</a:t>
            </a:r>
            <a:endParaRPr lang="en-GB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571" y="1129588"/>
            <a:ext cx="3096344" cy="2124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68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136904" cy="648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12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n-GB" sz="1800" dirty="0"/>
              <a:t>http://www.geography.org.uk/cpdevents/onlinecpd/geographyoffood/climatechange/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382000" cy="565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4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6632"/>
            <a:ext cx="8229600" cy="864096"/>
          </a:xfrm>
        </p:spPr>
        <p:txBody>
          <a:bodyPr>
            <a:normAutofit/>
          </a:bodyPr>
          <a:lstStyle/>
          <a:p>
            <a:r>
              <a:rPr lang="en-GB" sz="1800" dirty="0"/>
              <a:t>http://www.geography.org.uk/gtip/thinkpieces/globalwarming/#6095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08720"/>
            <a:ext cx="8382000" cy="565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52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few more links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000" dirty="0" smtClean="0"/>
              <a:t>Tony Cassidy: </a:t>
            </a:r>
            <a:r>
              <a:rPr lang="en-GB" sz="2000" b="1" dirty="0"/>
              <a:t>Radical Geography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http://</a:t>
            </a:r>
            <a:r>
              <a:rPr lang="en-GB" sz="2000" dirty="0" smtClean="0"/>
              <a:t>www.radicalgeography.co.uk/Climatechange.html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Richard </a:t>
            </a:r>
            <a:r>
              <a:rPr lang="en-GB" sz="2000" dirty="0" err="1" smtClean="0"/>
              <a:t>Allaway</a:t>
            </a:r>
            <a:r>
              <a:rPr lang="en-GB" sz="2000" dirty="0"/>
              <a:t>:</a:t>
            </a:r>
            <a:r>
              <a:rPr lang="en-GB" sz="2000" dirty="0" smtClean="0"/>
              <a:t> </a:t>
            </a:r>
            <a:r>
              <a:rPr lang="en-GB" sz="2000" b="1" dirty="0" smtClean="0"/>
              <a:t>Geography All the Way</a:t>
            </a:r>
          </a:p>
          <a:p>
            <a:pPr marL="0" indent="0">
              <a:buNone/>
            </a:pPr>
            <a:r>
              <a:rPr lang="en-GB" sz="2000" dirty="0"/>
              <a:t>http://</a:t>
            </a:r>
            <a:r>
              <a:rPr lang="en-GB" sz="2000" dirty="0" smtClean="0"/>
              <a:t>www.geographyalltheway.com/myp/myp-alps/alps-climate-change.htm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000" dirty="0" smtClean="0"/>
              <a:t>GA: KS3 </a:t>
            </a:r>
            <a:r>
              <a:rPr lang="en-GB" sz="2000" dirty="0"/>
              <a:t>Geography Teachers' Toolkit: </a:t>
            </a:r>
            <a:r>
              <a:rPr lang="en-GB" sz="2000" b="1" dirty="0"/>
              <a:t>Changing My World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What difference can we make to the climate?</a:t>
            </a:r>
            <a:br>
              <a:rPr lang="en-GB" sz="2000" dirty="0"/>
            </a:br>
            <a:r>
              <a:rPr lang="en-GB" sz="2000" dirty="0"/>
              <a:t>http://www.geography.org.uk/shop/shop_detail.asp?ID=571&amp;section=3</a:t>
            </a: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RGS: </a:t>
            </a:r>
            <a:r>
              <a:rPr lang="en-GB" sz="2000" b="1" dirty="0" smtClean="0"/>
              <a:t>Your climate</a:t>
            </a:r>
            <a:r>
              <a:rPr lang="en-GB" sz="2000" b="1" dirty="0"/>
              <a:t>, your life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http://</a:t>
            </a:r>
            <a:r>
              <a:rPr lang="en-GB" sz="2000" dirty="0" smtClean="0"/>
              <a:t>www.yourclimateyourlife.org.uk</a:t>
            </a: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err="1" smtClean="0"/>
              <a:t>DfE</a:t>
            </a:r>
            <a:r>
              <a:rPr lang="en-GB" sz="2000" dirty="0" smtClean="0"/>
              <a:t>: </a:t>
            </a:r>
            <a:r>
              <a:rPr lang="en-GB" sz="2000" b="1" dirty="0" smtClean="0"/>
              <a:t>Top Tips for Sustainability </a:t>
            </a:r>
            <a:r>
              <a:rPr lang="en-GB" sz="2000" b="1" dirty="0"/>
              <a:t>in </a:t>
            </a:r>
            <a:r>
              <a:rPr lang="en-GB" sz="2000" b="1" dirty="0" smtClean="0"/>
              <a:t>Schools </a:t>
            </a:r>
            <a:r>
              <a:rPr lang="en-GB" sz="2000" dirty="0" smtClean="0"/>
              <a:t>from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http://www.education.gov.uk/aboutdfe/policiesandprocedures/a0070736/sd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4653136"/>
            <a:ext cx="1714500" cy="17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2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angus.willson@pannage.com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46848" cy="3097560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www.pannage.com</a:t>
            </a:r>
          </a:p>
          <a:p>
            <a:pPr marL="0" indent="0">
              <a:buNone/>
            </a:pP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www.pannage.blogspot.com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484984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@</a:t>
            </a:r>
            <a:r>
              <a:rPr lang="en-GB" dirty="0" err="1" smtClean="0">
                <a:solidFill>
                  <a:schemeClr val="accent6">
                    <a:lumMod val="50000"/>
                  </a:schemeClr>
                </a:solidFill>
              </a:rPr>
              <a:t>AngusWillson</a:t>
            </a:r>
            <a:endParaRPr lang="en-GB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276872"/>
            <a:ext cx="2454146" cy="24208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85184"/>
            <a:ext cx="8289701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angus.willson@pannage.com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46848" cy="3097560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www.pannage.com</a:t>
            </a:r>
          </a:p>
          <a:p>
            <a:pPr marL="0" indent="0">
              <a:buNone/>
            </a:pP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www.pannage.blogspot.com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484984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@</a:t>
            </a:r>
            <a:r>
              <a:rPr lang="en-GB" dirty="0" err="1" smtClean="0">
                <a:solidFill>
                  <a:schemeClr val="accent6">
                    <a:lumMod val="50000"/>
                  </a:schemeClr>
                </a:solidFill>
              </a:rPr>
              <a:t>AngusWillson</a:t>
            </a:r>
            <a:endParaRPr lang="en-GB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276872"/>
            <a:ext cx="2454146" cy="24208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85184"/>
            <a:ext cx="8289701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34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Connecting young people </a:t>
            </a:r>
            <a:br>
              <a:rPr lang="en-GB" sz="2400" dirty="0" smtClean="0"/>
            </a:br>
            <a:r>
              <a:rPr lang="en-GB" sz="2400" dirty="0" smtClean="0"/>
              <a:t>through climate change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Engage with injustices of climate change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Connect with other students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Relate to sustainability, poverty, development and justice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3456384" cy="237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64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i="0" u="none" strike="noStrike" baseline="0" dirty="0" smtClean="0">
                <a:solidFill>
                  <a:srgbClr val="72AF39"/>
                </a:solidFill>
                <a:latin typeface="PlanBold"/>
              </a:rPr>
              <a:t>How is this project different?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b="0" i="0" u="none" strike="noStrike" baseline="0" dirty="0" smtClean="0">
                <a:solidFill>
                  <a:srgbClr val="000000"/>
                </a:solidFill>
              </a:rPr>
              <a:t>• Innovative method of linking 11 – 19 year olds from</a:t>
            </a:r>
            <a:r>
              <a:rPr lang="en-GB" b="0" i="0" u="none" strike="noStrike" dirty="0" smtClean="0">
                <a:solidFill>
                  <a:srgbClr val="000000"/>
                </a:solidFill>
              </a:rPr>
              <a:t> </a:t>
            </a:r>
            <a:r>
              <a:rPr lang="en-GB" b="0" i="0" u="none" strike="noStrike" baseline="0" dirty="0" smtClean="0">
                <a:solidFill>
                  <a:srgbClr val="000000"/>
                </a:solidFill>
              </a:rPr>
              <a:t>the UK, the</a:t>
            </a:r>
            <a:r>
              <a:rPr lang="en-GB" b="0" i="0" u="none" strike="noStrike" dirty="0" smtClean="0">
                <a:solidFill>
                  <a:srgbClr val="000000"/>
                </a:solidFill>
              </a:rPr>
              <a:t> </a:t>
            </a:r>
            <a:r>
              <a:rPr lang="en-GB" b="0" i="0" u="none" strike="noStrike" baseline="0" dirty="0" smtClean="0">
                <a:solidFill>
                  <a:srgbClr val="000000"/>
                </a:solidFill>
              </a:rPr>
              <a:t>Netherlands, Bulgaria, Senegal, Kenya and</a:t>
            </a:r>
            <a:r>
              <a:rPr lang="en-GB" b="0" i="0" u="none" strike="noStrike" dirty="0" smtClean="0">
                <a:solidFill>
                  <a:srgbClr val="000000"/>
                </a:solidFill>
              </a:rPr>
              <a:t> </a:t>
            </a:r>
            <a:r>
              <a:rPr lang="en-GB" b="0" i="0" u="none" strike="noStrike" baseline="0" dirty="0" smtClean="0">
                <a:solidFill>
                  <a:srgbClr val="000000"/>
                </a:solidFill>
              </a:rPr>
              <a:t>Malawi</a:t>
            </a:r>
          </a:p>
          <a:p>
            <a:pPr marL="0" indent="0">
              <a:buNone/>
            </a:pPr>
            <a:endParaRPr lang="en-GB" b="0" i="0" u="none" strike="noStrike" baseline="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b="0" i="0" u="none" strike="noStrike" baseline="0" dirty="0" smtClean="0">
                <a:solidFill>
                  <a:srgbClr val="000000"/>
                </a:solidFill>
              </a:rPr>
              <a:t>• Similar teaching units adapted for each country</a:t>
            </a:r>
          </a:p>
          <a:p>
            <a:pPr marL="0" indent="0">
              <a:buNone/>
            </a:pPr>
            <a:endParaRPr lang="en-GB" b="0" i="0" u="none" strike="noStrike" baseline="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b="0" i="0" u="none" strike="noStrike" baseline="0" dirty="0" smtClean="0">
                <a:solidFill>
                  <a:srgbClr val="000000"/>
                </a:solidFill>
              </a:rPr>
              <a:t>• Students exchange findings and engage in debate on a</a:t>
            </a:r>
            <a:r>
              <a:rPr lang="en-GB" b="0" i="0" u="none" strike="noStrike" dirty="0" smtClean="0">
                <a:solidFill>
                  <a:srgbClr val="000000"/>
                </a:solidFill>
              </a:rPr>
              <a:t> </a:t>
            </a:r>
            <a:r>
              <a:rPr lang="en-GB" b="0" i="0" u="none" strike="noStrike" baseline="0" dirty="0" smtClean="0">
                <a:solidFill>
                  <a:srgbClr val="000000"/>
                </a:solidFill>
              </a:rPr>
              <a:t>multi language interactive web platform</a:t>
            </a:r>
          </a:p>
          <a:p>
            <a:pPr marL="0" indent="0">
              <a:buNone/>
            </a:pPr>
            <a:endParaRPr lang="en-GB" b="0" i="0" u="none" strike="noStrike" baseline="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b="0" i="0" u="none" strike="noStrike" baseline="0" dirty="0" smtClean="0">
                <a:solidFill>
                  <a:srgbClr val="000000"/>
                </a:solidFill>
              </a:rPr>
              <a:t>• Teachers and students can access learning resources on</a:t>
            </a:r>
            <a:r>
              <a:rPr lang="en-GB" b="0" i="0" u="none" strike="noStrike" dirty="0" smtClean="0">
                <a:solidFill>
                  <a:srgbClr val="000000"/>
                </a:solidFill>
              </a:rPr>
              <a:t> </a:t>
            </a:r>
            <a:r>
              <a:rPr lang="en-GB" b="0" i="0" u="none" strike="noStrike" baseline="0" dirty="0" smtClean="0">
                <a:solidFill>
                  <a:srgbClr val="000000"/>
                </a:solidFill>
              </a:rPr>
              <a:t>web platform</a:t>
            </a:r>
          </a:p>
          <a:p>
            <a:pPr marL="0" indent="0">
              <a:buNone/>
            </a:pPr>
            <a:endParaRPr lang="en-GB" b="0" i="0" u="none" strike="noStrike" baseline="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b="0" i="0" u="none" strike="noStrike" baseline="0" dirty="0" smtClean="0">
                <a:solidFill>
                  <a:srgbClr val="000000"/>
                </a:solidFill>
              </a:rPr>
              <a:t>• Students encouraged to act at individual, community,</a:t>
            </a:r>
            <a:r>
              <a:rPr lang="en-GB" b="0" i="0" u="none" strike="noStrike" dirty="0" smtClean="0">
                <a:solidFill>
                  <a:srgbClr val="000000"/>
                </a:solidFill>
              </a:rPr>
              <a:t> </a:t>
            </a:r>
            <a:r>
              <a:rPr lang="en-GB" b="0" i="0" u="none" strike="noStrike" baseline="0" dirty="0" smtClean="0">
                <a:solidFill>
                  <a:srgbClr val="000000"/>
                </a:solidFill>
              </a:rPr>
              <a:t>national and international levels</a:t>
            </a:r>
          </a:p>
          <a:p>
            <a:pPr marL="0" indent="0">
              <a:buNone/>
            </a:pPr>
            <a:endParaRPr lang="en-GB" b="0" i="0" u="none" strike="noStrike" baseline="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b="0" i="0" u="none" strike="noStrike" baseline="0" dirty="0" smtClean="0">
                <a:solidFill>
                  <a:srgbClr val="000000"/>
                </a:solidFill>
              </a:rPr>
              <a:t>• Gives young people opportunity to be at the centre of</a:t>
            </a:r>
            <a:r>
              <a:rPr lang="en-GB" b="0" i="0" u="none" strike="noStrike" dirty="0" smtClean="0">
                <a:solidFill>
                  <a:srgbClr val="000000"/>
                </a:solidFill>
              </a:rPr>
              <a:t> </a:t>
            </a:r>
            <a:r>
              <a:rPr lang="en-GB" b="0" i="0" u="none" strike="noStrike" baseline="0" dirty="0" smtClean="0">
                <a:solidFill>
                  <a:srgbClr val="000000"/>
                </a:solidFill>
              </a:rPr>
              <a:t>climate change debate.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518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www.mtl-cec.org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479423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97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-900608" y="0"/>
            <a:ext cx="10476656" cy="86236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Why ‘youth debate’?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800" dirty="0" smtClean="0">
                <a:solidFill>
                  <a:schemeClr val="bg1"/>
                </a:solidFill>
              </a:rPr>
              <a:t>Participation</a:t>
            </a:r>
            <a:endParaRPr lang="en-GB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29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climate change?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0674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8800" dirty="0" smtClean="0"/>
              <a:t>Knowledge</a:t>
            </a:r>
          </a:p>
          <a:p>
            <a:pPr marL="0" indent="0" algn="ctr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8800" dirty="0" smtClean="0"/>
              <a:t>Interdependence</a:t>
            </a:r>
            <a:endParaRPr lang="en-GB" sz="8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648" y="1556793"/>
            <a:ext cx="2688297" cy="201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42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Local implications of</a:t>
            </a:r>
            <a:br>
              <a:rPr lang="en-GB" b="1" dirty="0"/>
            </a:br>
            <a:r>
              <a:rPr lang="en-GB" b="1" dirty="0"/>
              <a:t>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Aims of this unit: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To </a:t>
            </a:r>
            <a:r>
              <a:rPr lang="en-GB" dirty="0"/>
              <a:t>explore how climate change affects people’s </a:t>
            </a:r>
            <a:r>
              <a:rPr lang="en-GB" dirty="0" smtClean="0"/>
              <a:t>behaviour, and </a:t>
            </a:r>
            <a:r>
              <a:rPr lang="en-GB" dirty="0"/>
              <a:t>to find out what individuals can do locally to </a:t>
            </a:r>
            <a:r>
              <a:rPr lang="en-GB" dirty="0" smtClean="0"/>
              <a:t>reduce the </a:t>
            </a:r>
            <a:r>
              <a:rPr lang="en-GB" dirty="0"/>
              <a:t>impact of climate change and adapt to the change </a:t>
            </a:r>
            <a:r>
              <a:rPr lang="en-GB" dirty="0" smtClean="0"/>
              <a:t>it causes.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443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514</Words>
  <Application>Microsoft Office PowerPoint</Application>
  <PresentationFormat>On-screen Show (4:3)</PresentationFormat>
  <Paragraphs>118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Connecting young people through climate change</vt:lpstr>
      <vt:lpstr>PowerPoint Presentation</vt:lpstr>
      <vt:lpstr>angus.willson@pannage.com</vt:lpstr>
      <vt:lpstr>Connecting young people  through climate change</vt:lpstr>
      <vt:lpstr>How is this project different?</vt:lpstr>
      <vt:lpstr>www.mtl-cec.org</vt:lpstr>
      <vt:lpstr>Why ‘youth debate’?</vt:lpstr>
      <vt:lpstr>Why climate change?</vt:lpstr>
      <vt:lpstr>Local implications of climate change</vt:lpstr>
      <vt:lpstr>Learning Outcomes:</vt:lpstr>
      <vt:lpstr>Impact of actions</vt:lpstr>
      <vt:lpstr>Extension: two countries</vt:lpstr>
      <vt:lpstr>PowerPoint Presentation</vt:lpstr>
      <vt:lpstr>PowerPoint Presentation</vt:lpstr>
      <vt:lpstr>Online discussion</vt:lpstr>
      <vt:lpstr>Online discussion</vt:lpstr>
      <vt:lpstr>Creating a need to know / share</vt:lpstr>
      <vt:lpstr>Making sense of data</vt:lpstr>
      <vt:lpstr>Why here, in this school? </vt:lpstr>
      <vt:lpstr>http://www.geography.org.uk/cpdevents/onlinecpd/geographyoffood/climatechange/</vt:lpstr>
      <vt:lpstr>http://www.geography.org.uk/gtip/thinkpieces/globalwarming/#6095</vt:lpstr>
      <vt:lpstr>A few more links</vt:lpstr>
      <vt:lpstr>angus.willson@pannage.com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young people through climate change</dc:title>
  <dc:creator>Angus Willson</dc:creator>
  <cp:lastModifiedBy>Angus Willson</cp:lastModifiedBy>
  <cp:revision>39</cp:revision>
  <cp:lastPrinted>2012-04-05T18:39:54Z</cp:lastPrinted>
  <dcterms:created xsi:type="dcterms:W3CDTF">2012-04-02T11:39:24Z</dcterms:created>
  <dcterms:modified xsi:type="dcterms:W3CDTF">2012-04-10T11:34:15Z</dcterms:modified>
</cp:coreProperties>
</file>